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27432000" cy="3657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E1A7B23-421A-BA92-EE9D-FB6AD360B193}" name="Wesley Sparagon" initials="WS" userId="105e287d99753192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7AA1"/>
    <a:srgbClr val="FFD700"/>
    <a:srgbClr val="CD2626"/>
    <a:srgbClr val="FF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700" autoAdjust="0"/>
    <p:restoredTop sz="94660"/>
  </p:normalViewPr>
  <p:slideViewPr>
    <p:cSldViewPr snapToGrid="0">
      <p:cViewPr>
        <p:scale>
          <a:sx n="25" d="100"/>
          <a:sy n="25" d="100"/>
        </p:scale>
        <p:origin x="632" y="-1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8/10/relationships/authors" Target="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5985936"/>
            <a:ext cx="23317200" cy="12733867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19210869"/>
            <a:ext cx="20574000" cy="8830731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BAA6-2BAA-4FAA-BBCC-9D33CF1DE795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E5E06-FC34-43FC-9265-66C86866F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21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BAA6-2BAA-4FAA-BBCC-9D33CF1DE795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E5E06-FC34-43FC-9265-66C86866F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71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1947334"/>
            <a:ext cx="5915025" cy="309964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1947334"/>
            <a:ext cx="17402175" cy="309964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BAA6-2BAA-4FAA-BBCC-9D33CF1DE795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E5E06-FC34-43FC-9265-66C86866F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8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BAA6-2BAA-4FAA-BBCC-9D33CF1DE795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E5E06-FC34-43FC-9265-66C86866F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9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9118611"/>
            <a:ext cx="23660100" cy="15214597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24477144"/>
            <a:ext cx="23660100" cy="8000997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BAA6-2BAA-4FAA-BBCC-9D33CF1DE795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E5E06-FC34-43FC-9265-66C86866F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24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9736667"/>
            <a:ext cx="11658600" cy="23207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9736667"/>
            <a:ext cx="11658600" cy="23207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BAA6-2BAA-4FAA-BBCC-9D33CF1DE795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E5E06-FC34-43FC-9265-66C86866F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61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947342"/>
            <a:ext cx="23660100" cy="7069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8966203"/>
            <a:ext cx="11605020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3360400"/>
            <a:ext cx="11605020" cy="19651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8966203"/>
            <a:ext cx="11662173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3360400"/>
            <a:ext cx="11662173" cy="19651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BAA6-2BAA-4FAA-BBCC-9D33CF1DE795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E5E06-FC34-43FC-9265-66C86866F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08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BAA6-2BAA-4FAA-BBCC-9D33CF1DE795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E5E06-FC34-43FC-9265-66C86866F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9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BAA6-2BAA-4FAA-BBCC-9D33CF1DE795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E5E06-FC34-43FC-9265-66C86866F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40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5266275"/>
            <a:ext cx="13887450" cy="25992667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BAA6-2BAA-4FAA-BBCC-9D33CF1DE795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E5E06-FC34-43FC-9265-66C86866F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5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5266275"/>
            <a:ext cx="13887450" cy="25992667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BAA6-2BAA-4FAA-BBCC-9D33CF1DE795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E5E06-FC34-43FC-9265-66C86866F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221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1947342"/>
            <a:ext cx="23660100" cy="7069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9736667"/>
            <a:ext cx="23660100" cy="23207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7BAA6-2BAA-4FAA-BBCC-9D33CF1DE795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33900542"/>
            <a:ext cx="92583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E5E06-FC34-43FC-9265-66C86866F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90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line of colorful squares&#10;&#10;Description automatically generated">
            <a:extLst>
              <a:ext uri="{FF2B5EF4-FFF2-40B4-BE49-F238E27FC236}">
                <a16:creationId xmlns:a16="http://schemas.microsoft.com/office/drawing/2014/main" id="{7122EEB4-32AD-6A34-B0D9-714346BD14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46" t="43923" b="40064"/>
          <a:stretch/>
        </p:blipFill>
        <p:spPr>
          <a:xfrm>
            <a:off x="6921500" y="1633369"/>
            <a:ext cx="13589000" cy="2262365"/>
          </a:xfrm>
          <a:prstGeom prst="rect">
            <a:avLst/>
          </a:prstGeom>
        </p:spPr>
      </p:pic>
      <p:pic>
        <p:nvPicPr>
          <p:cNvPr id="39" name="Picture 38" descr="A colorful circle with black background&#10;&#10;Description automatically generated">
            <a:extLst>
              <a:ext uri="{FF2B5EF4-FFF2-40B4-BE49-F238E27FC236}">
                <a16:creationId xmlns:a16="http://schemas.microsoft.com/office/drawing/2014/main" id="{E9A022C5-C042-E391-EE85-074CF7BE23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28" y="8172142"/>
            <a:ext cx="2101168" cy="2101168"/>
          </a:xfrm>
          <a:prstGeom prst="rect">
            <a:avLst/>
          </a:prstGeom>
        </p:spPr>
      </p:pic>
      <p:pic>
        <p:nvPicPr>
          <p:cNvPr id="35" name="Content Placeholder 4" descr="A colorful circle with a black background&#10;&#10;Description automatically generated">
            <a:extLst>
              <a:ext uri="{FF2B5EF4-FFF2-40B4-BE49-F238E27FC236}">
                <a16:creationId xmlns:a16="http://schemas.microsoft.com/office/drawing/2014/main" id="{0287D003-6BA7-4536-172F-37B7C57688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624" y="4630389"/>
            <a:ext cx="5447592" cy="5447592"/>
          </a:xfrm>
          <a:prstGeom prst="rect">
            <a:avLst/>
          </a:prstGeom>
        </p:spPr>
      </p:pic>
      <p:sp>
        <p:nvSpPr>
          <p:cNvPr id="170" name="Arc 169">
            <a:extLst>
              <a:ext uri="{FF2B5EF4-FFF2-40B4-BE49-F238E27FC236}">
                <a16:creationId xmlns:a16="http://schemas.microsoft.com/office/drawing/2014/main" id="{AD63ABE7-1EE5-357B-9BB8-14AB76D5D87B}"/>
              </a:ext>
            </a:extLst>
          </p:cNvPr>
          <p:cNvSpPr/>
          <p:nvPr/>
        </p:nvSpPr>
        <p:spPr>
          <a:xfrm rot="18486030">
            <a:off x="6744747" y="6739598"/>
            <a:ext cx="9724802" cy="6613058"/>
          </a:xfrm>
          <a:prstGeom prst="arc">
            <a:avLst>
              <a:gd name="adj1" fmla="val 11271281"/>
              <a:gd name="adj2" fmla="val 21054293"/>
            </a:avLst>
          </a:prstGeom>
          <a:ln w="254000">
            <a:solidFill>
              <a:schemeClr val="tx2">
                <a:lumMod val="60000"/>
                <a:lumOff val="40000"/>
              </a:schemeClr>
            </a:solidFill>
            <a:headEnd type="stealth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33422A-C5BF-DB0A-3A4F-31FF25D14B91}"/>
              </a:ext>
            </a:extLst>
          </p:cNvPr>
          <p:cNvSpPr txBox="1"/>
          <p:nvPr/>
        </p:nvSpPr>
        <p:spPr>
          <a:xfrm>
            <a:off x="1364747" y="16500388"/>
            <a:ext cx="4800792" cy="52322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Non-bleached + Ambient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E1AAA-80DD-ECF6-01C3-DA63EFA13D2B}"/>
              </a:ext>
            </a:extLst>
          </p:cNvPr>
          <p:cNvSpPr txBox="1"/>
          <p:nvPr/>
        </p:nvSpPr>
        <p:spPr>
          <a:xfrm>
            <a:off x="2516948" y="13150527"/>
            <a:ext cx="2378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</a:t>
            </a:r>
            <a:r>
              <a:rPr lang="en-US" sz="3600" dirty="0"/>
              <a:t>Healthy</a:t>
            </a:r>
            <a:r>
              <a:rPr lang="en-US" sz="2400" dirty="0"/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A7102-DAF2-66CA-CF8E-EBE5B73496A2}"/>
              </a:ext>
            </a:extLst>
          </p:cNvPr>
          <p:cNvSpPr txBox="1"/>
          <p:nvPr/>
        </p:nvSpPr>
        <p:spPr>
          <a:xfrm>
            <a:off x="8188604" y="12838833"/>
            <a:ext cx="3994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“Thermal Stress Onset”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19BE1D-95AF-6C9D-4280-B2927502BA71}"/>
              </a:ext>
            </a:extLst>
          </p:cNvPr>
          <p:cNvSpPr txBox="1"/>
          <p:nvPr/>
        </p:nvSpPr>
        <p:spPr>
          <a:xfrm>
            <a:off x="7757488" y="16500388"/>
            <a:ext cx="4800792" cy="523220"/>
          </a:xfrm>
          <a:prstGeom prst="rect">
            <a:avLst/>
          </a:prstGeom>
          <a:solidFill>
            <a:srgbClr val="FF303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Non-bleached + Heated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233C-EC04-5F86-7FDA-952B3D9DF657}"/>
              </a:ext>
            </a:extLst>
          </p:cNvPr>
          <p:cNvSpPr txBox="1"/>
          <p:nvPr/>
        </p:nvSpPr>
        <p:spPr>
          <a:xfrm>
            <a:off x="14907115" y="13064098"/>
            <a:ext cx="3994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“Peak Bleaching”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0F05C7-6714-60D2-8A23-04051D3BD450}"/>
              </a:ext>
            </a:extLst>
          </p:cNvPr>
          <p:cNvSpPr txBox="1"/>
          <p:nvPr/>
        </p:nvSpPr>
        <p:spPr>
          <a:xfrm>
            <a:off x="14386280" y="16468068"/>
            <a:ext cx="4800792" cy="523220"/>
          </a:xfrm>
          <a:prstGeom prst="rect">
            <a:avLst/>
          </a:prstGeom>
          <a:noFill/>
          <a:ln>
            <a:solidFill>
              <a:srgbClr val="CD262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D2626"/>
                </a:solidFill>
              </a:rPr>
              <a:t>Bleached + Heated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A714EA-21DE-DFFC-9936-A2C27EA21506}"/>
              </a:ext>
            </a:extLst>
          </p:cNvPr>
          <p:cNvSpPr txBox="1"/>
          <p:nvPr/>
        </p:nvSpPr>
        <p:spPr>
          <a:xfrm>
            <a:off x="21130186" y="16393027"/>
            <a:ext cx="4800792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Bleached + Ambient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40DC79-AF58-F1A5-EC1E-FAE18E19B995}"/>
              </a:ext>
            </a:extLst>
          </p:cNvPr>
          <p:cNvSpPr txBox="1"/>
          <p:nvPr/>
        </p:nvSpPr>
        <p:spPr>
          <a:xfrm>
            <a:off x="21802459" y="12981013"/>
            <a:ext cx="3994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“Recovering”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AD2894-BDD2-8320-37B1-4716A36BB74E}"/>
              </a:ext>
            </a:extLst>
          </p:cNvPr>
          <p:cNvSpPr txBox="1"/>
          <p:nvPr/>
        </p:nvSpPr>
        <p:spPr>
          <a:xfrm>
            <a:off x="3099092" y="11188242"/>
            <a:ext cx="1332102" cy="646331"/>
          </a:xfrm>
          <a:prstGeom prst="rect">
            <a:avLst/>
          </a:prstGeom>
          <a:solidFill>
            <a:srgbClr val="FFFBFB"/>
          </a:solidFill>
        </p:spPr>
        <p:txBody>
          <a:bodyPr wrap="square" rtlCol="0">
            <a:spAutoFit/>
          </a:bodyPr>
          <a:lstStyle/>
          <a:p>
            <a:r>
              <a:rPr lang="en-US" sz="3600" b="1" dirty="0"/>
              <a:t>DOM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EF845D6-FB72-A6F5-F52E-668FB78F52EE}"/>
              </a:ext>
            </a:extLst>
          </p:cNvPr>
          <p:cNvSpPr/>
          <p:nvPr/>
        </p:nvSpPr>
        <p:spPr>
          <a:xfrm rot="9455432">
            <a:off x="2340452" y="12259199"/>
            <a:ext cx="321047" cy="588349"/>
          </a:xfrm>
          <a:prstGeom prst="downArrow">
            <a:avLst/>
          </a:prstGeom>
          <a:solidFill>
            <a:srgbClr val="FFFBFB"/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E949DD3F-400F-7F9B-D204-605B27B0B838}"/>
              </a:ext>
            </a:extLst>
          </p:cNvPr>
          <p:cNvSpPr/>
          <p:nvPr/>
        </p:nvSpPr>
        <p:spPr>
          <a:xfrm rot="10800000">
            <a:off x="3040787" y="11966873"/>
            <a:ext cx="321047" cy="588349"/>
          </a:xfrm>
          <a:prstGeom prst="downArrow">
            <a:avLst/>
          </a:prstGeom>
          <a:solidFill>
            <a:srgbClr val="FFFBFB"/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CC64686B-D461-752F-4EC1-C94D2E6BB865}"/>
              </a:ext>
            </a:extLst>
          </p:cNvPr>
          <p:cNvSpPr/>
          <p:nvPr/>
        </p:nvSpPr>
        <p:spPr>
          <a:xfrm rot="10800000">
            <a:off x="3874563" y="11966279"/>
            <a:ext cx="321047" cy="588349"/>
          </a:xfrm>
          <a:prstGeom prst="downArrow">
            <a:avLst/>
          </a:prstGeom>
          <a:solidFill>
            <a:srgbClr val="FFFBFB"/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AB0D2A19-C37C-2507-091E-C3BA47B95CF7}"/>
              </a:ext>
            </a:extLst>
          </p:cNvPr>
          <p:cNvSpPr/>
          <p:nvPr/>
        </p:nvSpPr>
        <p:spPr>
          <a:xfrm rot="12103310">
            <a:off x="4605713" y="12172504"/>
            <a:ext cx="321047" cy="588349"/>
          </a:xfrm>
          <a:prstGeom prst="downArrow">
            <a:avLst/>
          </a:prstGeom>
          <a:solidFill>
            <a:srgbClr val="FFFBFB"/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6ECBBE-DD3A-348C-5ACB-8E2EFC96028F}"/>
              </a:ext>
            </a:extLst>
          </p:cNvPr>
          <p:cNvSpPr txBox="1"/>
          <p:nvPr/>
        </p:nvSpPr>
        <p:spPr>
          <a:xfrm>
            <a:off x="8749936" y="10438315"/>
            <a:ext cx="2960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C00000"/>
                </a:solidFill>
              </a:rPr>
              <a:t>DOM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BCFEADB4-A093-D35E-973E-9D285F48FAA4}"/>
              </a:ext>
            </a:extLst>
          </p:cNvPr>
          <p:cNvSpPr/>
          <p:nvPr/>
        </p:nvSpPr>
        <p:spPr>
          <a:xfrm rot="9455432">
            <a:off x="8622424" y="11544554"/>
            <a:ext cx="713623" cy="1203704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228600">
              <a:srgbClr val="C0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77350B-D6D7-6ADA-B390-E0BBE83A0FDB}"/>
              </a:ext>
            </a:extLst>
          </p:cNvPr>
          <p:cNvSpPr txBox="1"/>
          <p:nvPr/>
        </p:nvSpPr>
        <p:spPr>
          <a:xfrm>
            <a:off x="23080097" y="11016696"/>
            <a:ext cx="19234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DOM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C2C235-2512-9DF0-AB2F-D2B1BCF5B95E}"/>
              </a:ext>
            </a:extLst>
          </p:cNvPr>
          <p:cNvSpPr txBox="1"/>
          <p:nvPr/>
        </p:nvSpPr>
        <p:spPr>
          <a:xfrm rot="10800000" flipV="1">
            <a:off x="16555748" y="11765169"/>
            <a:ext cx="1108445" cy="461665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DOM</a:t>
            </a:r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BF42F833-B97D-10B5-396A-4C426DDB664A}"/>
              </a:ext>
            </a:extLst>
          </p:cNvPr>
          <p:cNvSpPr/>
          <p:nvPr/>
        </p:nvSpPr>
        <p:spPr>
          <a:xfrm rot="13875344">
            <a:off x="11639084" y="8361356"/>
            <a:ext cx="1279711" cy="2402425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2FAB8-BEFB-3F08-C6D5-DE29840EBC8B}"/>
              </a:ext>
            </a:extLst>
          </p:cNvPr>
          <p:cNvSpPr txBox="1"/>
          <p:nvPr/>
        </p:nvSpPr>
        <p:spPr>
          <a:xfrm>
            <a:off x="1195356" y="7679012"/>
            <a:ext cx="4744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Healthy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1DCC34F-0A60-CEA6-CFA2-4276612D79BF}"/>
              </a:ext>
            </a:extLst>
          </p:cNvPr>
          <p:cNvSpPr txBox="1"/>
          <p:nvPr/>
        </p:nvSpPr>
        <p:spPr>
          <a:xfrm>
            <a:off x="14809028" y="4388944"/>
            <a:ext cx="4092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C00000"/>
                </a:solidFill>
              </a:rPr>
              <a:t>Microbialized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A67D55-1A79-ABE4-6ACD-DA72895C5E15}"/>
              </a:ext>
            </a:extLst>
          </p:cNvPr>
          <p:cNvSpPr txBox="1"/>
          <p:nvPr/>
        </p:nvSpPr>
        <p:spPr>
          <a:xfrm rot="5400000">
            <a:off x="24427482" y="20284707"/>
            <a:ext cx="3104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D2626"/>
                </a:solidFill>
              </a:rPr>
              <a:t>Temperature stress</a:t>
            </a:r>
            <a:endParaRPr lang="en-US" sz="3600" dirty="0">
              <a:solidFill>
                <a:srgbClr val="CD262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CDEB7F-FE22-B44C-63C3-C79B2BFD02E2}"/>
              </a:ext>
            </a:extLst>
          </p:cNvPr>
          <p:cNvSpPr txBox="1"/>
          <p:nvPr/>
        </p:nvSpPr>
        <p:spPr>
          <a:xfrm>
            <a:off x="12926350" y="23644907"/>
            <a:ext cx="25853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Time</a:t>
            </a:r>
            <a:endParaRPr lang="en-US" sz="5400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EBD8620-1055-E3D7-324A-794CC1986EA4}"/>
              </a:ext>
            </a:extLst>
          </p:cNvPr>
          <p:cNvGrpSpPr/>
          <p:nvPr/>
        </p:nvGrpSpPr>
        <p:grpSpPr>
          <a:xfrm>
            <a:off x="3056021" y="17718889"/>
            <a:ext cx="22261802" cy="5994412"/>
            <a:chOff x="3863358" y="17457166"/>
            <a:chExt cx="19346784" cy="6238577"/>
          </a:xfrm>
        </p:grpSpPr>
        <p:pic>
          <p:nvPicPr>
            <p:cNvPr id="49" name="Picture 48" descr="Chart&#10;&#10;Description automatically generated">
              <a:extLst>
                <a:ext uri="{FF2B5EF4-FFF2-40B4-BE49-F238E27FC236}">
                  <a16:creationId xmlns:a16="http://schemas.microsoft.com/office/drawing/2014/main" id="{88263C26-BCC9-3A07-91DF-EA57DA49F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8" r="94397"/>
            <a:stretch/>
          </p:blipFill>
          <p:spPr>
            <a:xfrm>
              <a:off x="3863358" y="17457166"/>
              <a:ext cx="403081" cy="6238577"/>
            </a:xfrm>
            <a:prstGeom prst="rect">
              <a:avLst/>
            </a:prstGeom>
          </p:spPr>
        </p:pic>
        <p:pic>
          <p:nvPicPr>
            <p:cNvPr id="50" name="Picture 49" descr="Chart&#10;&#10;Description automatically generated">
              <a:extLst>
                <a:ext uri="{FF2B5EF4-FFF2-40B4-BE49-F238E27FC236}">
                  <a16:creationId xmlns:a16="http://schemas.microsoft.com/office/drawing/2014/main" id="{4DF5DCD5-0452-1A59-58DF-6865355D9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31" t="93871" r="8257"/>
            <a:stretch/>
          </p:blipFill>
          <p:spPr>
            <a:xfrm>
              <a:off x="4216862" y="23313375"/>
              <a:ext cx="18993280" cy="382368"/>
            </a:xfrm>
            <a:prstGeom prst="rect">
              <a:avLst/>
            </a:prstGeom>
          </p:spPr>
        </p:pic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E23B92-A9EC-B7F3-F3C2-DDC5D66953B9}"/>
              </a:ext>
            </a:extLst>
          </p:cNvPr>
          <p:cNvCxnSpPr>
            <a:cxnSpLocks/>
          </p:cNvCxnSpPr>
          <p:nvPr/>
        </p:nvCxnSpPr>
        <p:spPr>
          <a:xfrm>
            <a:off x="25293759" y="17718889"/>
            <a:ext cx="0" cy="570970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9E67042-1E55-80DE-5B02-D403DC209A04}"/>
              </a:ext>
            </a:extLst>
          </p:cNvPr>
          <p:cNvCxnSpPr>
            <a:cxnSpLocks/>
          </p:cNvCxnSpPr>
          <p:nvPr/>
        </p:nvCxnSpPr>
        <p:spPr>
          <a:xfrm>
            <a:off x="4063244" y="22929374"/>
            <a:ext cx="2529582" cy="0"/>
          </a:xfrm>
          <a:prstGeom prst="line">
            <a:avLst/>
          </a:prstGeom>
          <a:ln w="76200">
            <a:solidFill>
              <a:srgbClr val="CD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88F2714-6EF8-1DF8-8DAD-977161355B4B}"/>
              </a:ext>
            </a:extLst>
          </p:cNvPr>
          <p:cNvCxnSpPr>
            <a:cxnSpLocks/>
          </p:cNvCxnSpPr>
          <p:nvPr/>
        </p:nvCxnSpPr>
        <p:spPr>
          <a:xfrm flipV="1">
            <a:off x="6525041" y="18040571"/>
            <a:ext cx="3632843" cy="4877588"/>
          </a:xfrm>
          <a:prstGeom prst="line">
            <a:avLst/>
          </a:prstGeom>
          <a:ln w="76200">
            <a:solidFill>
              <a:srgbClr val="CD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275821-880B-D496-C1EA-2EDC2C20E88A}"/>
              </a:ext>
            </a:extLst>
          </p:cNvPr>
          <p:cNvCxnSpPr>
            <a:cxnSpLocks/>
          </p:cNvCxnSpPr>
          <p:nvPr/>
        </p:nvCxnSpPr>
        <p:spPr>
          <a:xfrm flipV="1">
            <a:off x="10116536" y="18048658"/>
            <a:ext cx="9791548" cy="11958"/>
          </a:xfrm>
          <a:prstGeom prst="line">
            <a:avLst/>
          </a:prstGeom>
          <a:ln w="76200">
            <a:solidFill>
              <a:srgbClr val="CD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D754C0A-0B94-A178-72D3-829D6216204F}"/>
              </a:ext>
            </a:extLst>
          </p:cNvPr>
          <p:cNvCxnSpPr>
            <a:cxnSpLocks/>
          </p:cNvCxnSpPr>
          <p:nvPr/>
        </p:nvCxnSpPr>
        <p:spPr>
          <a:xfrm>
            <a:off x="19908084" y="18022540"/>
            <a:ext cx="5381992" cy="5025591"/>
          </a:xfrm>
          <a:prstGeom prst="line">
            <a:avLst/>
          </a:prstGeom>
          <a:ln w="76200">
            <a:solidFill>
              <a:srgbClr val="CD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rrow: Down 51">
            <a:extLst>
              <a:ext uri="{FF2B5EF4-FFF2-40B4-BE49-F238E27FC236}">
                <a16:creationId xmlns:a16="http://schemas.microsoft.com/office/drawing/2014/main" id="{F1C22E97-04AB-241E-39A7-F333B21CD10E}"/>
              </a:ext>
            </a:extLst>
          </p:cNvPr>
          <p:cNvSpPr/>
          <p:nvPr/>
        </p:nvSpPr>
        <p:spPr>
          <a:xfrm rot="10800000" flipH="1">
            <a:off x="16558229" y="10129221"/>
            <a:ext cx="706714" cy="1326728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8AD619CB-61EC-5687-BED9-458A9DA4AE43}"/>
              </a:ext>
            </a:extLst>
          </p:cNvPr>
          <p:cNvSpPr/>
          <p:nvPr/>
        </p:nvSpPr>
        <p:spPr>
          <a:xfrm rot="8170142" flipH="1">
            <a:off x="21557464" y="9280292"/>
            <a:ext cx="529357" cy="993773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A0E5B703-2BB7-3584-68AD-B1B92018D076}"/>
              </a:ext>
            </a:extLst>
          </p:cNvPr>
          <p:cNvSpPr/>
          <p:nvPr/>
        </p:nvSpPr>
        <p:spPr>
          <a:xfrm rot="10800000" flipH="1">
            <a:off x="3410287" y="10291724"/>
            <a:ext cx="373046" cy="70032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18FC2C1E-1543-759E-84B6-C3EABF1DF101}"/>
              </a:ext>
            </a:extLst>
          </p:cNvPr>
          <p:cNvCxnSpPr>
            <a:cxnSpLocks/>
          </p:cNvCxnSpPr>
          <p:nvPr/>
        </p:nvCxnSpPr>
        <p:spPr>
          <a:xfrm flipH="1">
            <a:off x="6580801" y="5556265"/>
            <a:ext cx="88474" cy="17789633"/>
          </a:xfrm>
          <a:prstGeom prst="line">
            <a:avLst/>
          </a:prstGeom>
          <a:ln w="762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Arc 168">
            <a:extLst>
              <a:ext uri="{FF2B5EF4-FFF2-40B4-BE49-F238E27FC236}">
                <a16:creationId xmlns:a16="http://schemas.microsoft.com/office/drawing/2014/main" id="{57CB802F-B0D1-1A70-39B5-9186A5E5C120}"/>
              </a:ext>
            </a:extLst>
          </p:cNvPr>
          <p:cNvSpPr/>
          <p:nvPr/>
        </p:nvSpPr>
        <p:spPr>
          <a:xfrm rot="18486030">
            <a:off x="13058462" y="4243213"/>
            <a:ext cx="9724802" cy="6613058"/>
          </a:xfrm>
          <a:prstGeom prst="arc">
            <a:avLst>
              <a:gd name="adj1" fmla="val 11271281"/>
              <a:gd name="adj2" fmla="val 14689392"/>
            </a:avLst>
          </a:prstGeom>
          <a:ln w="254000">
            <a:solidFill>
              <a:schemeClr val="tx2">
                <a:lumMod val="60000"/>
                <a:lumOff val="40000"/>
              </a:schemeClr>
            </a:solidFill>
            <a:headEnd type="stealth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54AA77C7-B4D2-11AE-233F-6AEA58F7C819}"/>
              </a:ext>
            </a:extLst>
          </p:cNvPr>
          <p:cNvSpPr txBox="1"/>
          <p:nvPr/>
        </p:nvSpPr>
        <p:spPr>
          <a:xfrm>
            <a:off x="7623979" y="7193346"/>
            <a:ext cx="2983441" cy="1358373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Hypoxia, disease </a:t>
            </a:r>
          </a:p>
        </p:txBody>
      </p:sp>
      <p:sp>
        <p:nvSpPr>
          <p:cNvPr id="171" name="Arc 170">
            <a:extLst>
              <a:ext uri="{FF2B5EF4-FFF2-40B4-BE49-F238E27FC236}">
                <a16:creationId xmlns:a16="http://schemas.microsoft.com/office/drawing/2014/main" id="{05461F58-FBD5-24F1-46CF-22258624B25A}"/>
              </a:ext>
            </a:extLst>
          </p:cNvPr>
          <p:cNvSpPr/>
          <p:nvPr/>
        </p:nvSpPr>
        <p:spPr>
          <a:xfrm rot="12456759" flipV="1">
            <a:off x="12165830" y="8829955"/>
            <a:ext cx="9724802" cy="5255800"/>
          </a:xfrm>
          <a:prstGeom prst="arc">
            <a:avLst>
              <a:gd name="adj1" fmla="val 11497846"/>
              <a:gd name="adj2" fmla="val 15289800"/>
            </a:avLst>
          </a:prstGeom>
          <a:ln w="254000">
            <a:solidFill>
              <a:schemeClr val="tx2">
                <a:lumMod val="60000"/>
                <a:lumOff val="40000"/>
              </a:schemeClr>
            </a:solidFill>
            <a:headEnd type="stealth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72" name="Arrow: Down 31">
            <a:extLst>
              <a:ext uri="{FF2B5EF4-FFF2-40B4-BE49-F238E27FC236}">
                <a16:creationId xmlns:a16="http://schemas.microsoft.com/office/drawing/2014/main" id="{C0424ED8-1387-AFE0-0F0F-12AAD36AA77F}"/>
              </a:ext>
            </a:extLst>
          </p:cNvPr>
          <p:cNvSpPr/>
          <p:nvPr/>
        </p:nvSpPr>
        <p:spPr>
          <a:xfrm rot="10610240">
            <a:off x="9486026" y="11392153"/>
            <a:ext cx="713623" cy="1203704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228600">
              <a:srgbClr val="C0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3" name="Arrow: Down 31">
            <a:extLst>
              <a:ext uri="{FF2B5EF4-FFF2-40B4-BE49-F238E27FC236}">
                <a16:creationId xmlns:a16="http://schemas.microsoft.com/office/drawing/2014/main" id="{68DFB761-C173-B22B-2D2F-082797EA0353}"/>
              </a:ext>
            </a:extLst>
          </p:cNvPr>
          <p:cNvSpPr/>
          <p:nvPr/>
        </p:nvSpPr>
        <p:spPr>
          <a:xfrm rot="10964048">
            <a:off x="10324224" y="11366754"/>
            <a:ext cx="713623" cy="1203704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228600">
              <a:srgbClr val="C0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74" name="Arrow: Down 31">
            <a:extLst>
              <a:ext uri="{FF2B5EF4-FFF2-40B4-BE49-F238E27FC236}">
                <a16:creationId xmlns:a16="http://schemas.microsoft.com/office/drawing/2014/main" id="{20AA80E5-6E59-FA6C-DF52-AAF7574FAB6F}"/>
              </a:ext>
            </a:extLst>
          </p:cNvPr>
          <p:cNvSpPr/>
          <p:nvPr/>
        </p:nvSpPr>
        <p:spPr>
          <a:xfrm rot="12262398">
            <a:off x="11213223" y="11519152"/>
            <a:ext cx="713623" cy="1203704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228600">
              <a:srgbClr val="C0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75" name="Arrow: Down 31">
            <a:extLst>
              <a:ext uri="{FF2B5EF4-FFF2-40B4-BE49-F238E27FC236}">
                <a16:creationId xmlns:a16="http://schemas.microsoft.com/office/drawing/2014/main" id="{CC719311-0544-0117-9319-013319233108}"/>
              </a:ext>
            </a:extLst>
          </p:cNvPr>
          <p:cNvSpPr/>
          <p:nvPr/>
        </p:nvSpPr>
        <p:spPr>
          <a:xfrm rot="8585449">
            <a:off x="15787474" y="12553162"/>
            <a:ext cx="228716" cy="32761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228600">
              <a:srgbClr val="C0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76" name="Arrow: Down 31">
            <a:extLst>
              <a:ext uri="{FF2B5EF4-FFF2-40B4-BE49-F238E27FC236}">
                <a16:creationId xmlns:a16="http://schemas.microsoft.com/office/drawing/2014/main" id="{F89B318B-DEAF-ED13-75D6-BAC0FC1EBC80}"/>
              </a:ext>
            </a:extLst>
          </p:cNvPr>
          <p:cNvSpPr/>
          <p:nvPr/>
        </p:nvSpPr>
        <p:spPr>
          <a:xfrm rot="10373852">
            <a:off x="16549473" y="12400763"/>
            <a:ext cx="228716" cy="32761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228600">
              <a:srgbClr val="C0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77" name="Arrow: Down 31">
            <a:extLst>
              <a:ext uri="{FF2B5EF4-FFF2-40B4-BE49-F238E27FC236}">
                <a16:creationId xmlns:a16="http://schemas.microsoft.com/office/drawing/2014/main" id="{2A8B6BB0-0545-4213-FAC5-0F50D0926278}"/>
              </a:ext>
            </a:extLst>
          </p:cNvPr>
          <p:cNvSpPr/>
          <p:nvPr/>
        </p:nvSpPr>
        <p:spPr>
          <a:xfrm rot="11186113">
            <a:off x="17311474" y="12426162"/>
            <a:ext cx="228716" cy="32761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228600">
              <a:srgbClr val="C0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78" name="Arrow: Down 31">
            <a:extLst>
              <a:ext uri="{FF2B5EF4-FFF2-40B4-BE49-F238E27FC236}">
                <a16:creationId xmlns:a16="http://schemas.microsoft.com/office/drawing/2014/main" id="{F3D8B158-ADE8-454F-8B00-65F38192CCEF}"/>
              </a:ext>
            </a:extLst>
          </p:cNvPr>
          <p:cNvSpPr/>
          <p:nvPr/>
        </p:nvSpPr>
        <p:spPr>
          <a:xfrm rot="12286839">
            <a:off x="18175073" y="12553163"/>
            <a:ext cx="228716" cy="32761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228600">
              <a:srgbClr val="C0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79" name="Arrow: Down 31">
            <a:extLst>
              <a:ext uri="{FF2B5EF4-FFF2-40B4-BE49-F238E27FC236}">
                <a16:creationId xmlns:a16="http://schemas.microsoft.com/office/drawing/2014/main" id="{A6A54DA6-F726-8D6B-5D6E-4F830EFFDDD6}"/>
              </a:ext>
            </a:extLst>
          </p:cNvPr>
          <p:cNvSpPr/>
          <p:nvPr/>
        </p:nvSpPr>
        <p:spPr>
          <a:xfrm rot="9055299">
            <a:off x="22137166" y="12112479"/>
            <a:ext cx="493802" cy="79161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228600">
              <a:srgbClr val="C0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80" name="Arrow: Down 31">
            <a:extLst>
              <a:ext uri="{FF2B5EF4-FFF2-40B4-BE49-F238E27FC236}">
                <a16:creationId xmlns:a16="http://schemas.microsoft.com/office/drawing/2014/main" id="{25794646-538B-E750-15C3-93EF2EAE2BC7}"/>
              </a:ext>
            </a:extLst>
          </p:cNvPr>
          <p:cNvSpPr/>
          <p:nvPr/>
        </p:nvSpPr>
        <p:spPr>
          <a:xfrm rot="10293014">
            <a:off x="23102365" y="11934679"/>
            <a:ext cx="493802" cy="79161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228600">
              <a:srgbClr val="C0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82" name="Arrow: Down 31">
            <a:extLst>
              <a:ext uri="{FF2B5EF4-FFF2-40B4-BE49-F238E27FC236}">
                <a16:creationId xmlns:a16="http://schemas.microsoft.com/office/drawing/2014/main" id="{563A62D2-1F67-5B70-58B9-89FFAAE623CC}"/>
              </a:ext>
            </a:extLst>
          </p:cNvPr>
          <p:cNvSpPr/>
          <p:nvPr/>
        </p:nvSpPr>
        <p:spPr>
          <a:xfrm rot="10800000">
            <a:off x="24016765" y="11883879"/>
            <a:ext cx="493802" cy="79161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228600">
              <a:srgbClr val="C0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83" name="Arrow: Down 31">
            <a:extLst>
              <a:ext uri="{FF2B5EF4-FFF2-40B4-BE49-F238E27FC236}">
                <a16:creationId xmlns:a16="http://schemas.microsoft.com/office/drawing/2014/main" id="{4D41C86F-07EA-C6DA-AFBB-D5C3C6763C0D}"/>
              </a:ext>
            </a:extLst>
          </p:cNvPr>
          <p:cNvSpPr/>
          <p:nvPr/>
        </p:nvSpPr>
        <p:spPr>
          <a:xfrm rot="11541922">
            <a:off x="24880365" y="11985480"/>
            <a:ext cx="493802" cy="79161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228600">
              <a:srgbClr val="C0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DF426B-7C32-2D8B-3D47-5BB7978C7BBE}"/>
              </a:ext>
            </a:extLst>
          </p:cNvPr>
          <p:cNvSpPr txBox="1"/>
          <p:nvPr/>
        </p:nvSpPr>
        <p:spPr>
          <a:xfrm>
            <a:off x="18924762" y="6394886"/>
            <a:ext cx="305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rgbClr val="FF3030"/>
                </a:solidFill>
              </a:rPr>
              <a:t>Pseudoalteromonadacea</a:t>
            </a:r>
            <a:endParaRPr lang="en-US" sz="1800" b="1" dirty="0">
              <a:solidFill>
                <a:srgbClr val="FF303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A128B9-91AE-9ABD-9D13-04B9C2562DE5}"/>
              </a:ext>
            </a:extLst>
          </p:cNvPr>
          <p:cNvSpPr txBox="1"/>
          <p:nvPr/>
        </p:nvSpPr>
        <p:spPr>
          <a:xfrm>
            <a:off x="18421421" y="8806678"/>
            <a:ext cx="305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rgbClr val="AA7AA1"/>
                </a:solidFill>
              </a:rPr>
              <a:t>Flavobacteriaceae</a:t>
            </a:r>
            <a:endParaRPr lang="en-US" sz="1800" b="1" dirty="0">
              <a:solidFill>
                <a:srgbClr val="AA7AA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267A0D-5F9E-D232-A527-2B0DD5B47626}"/>
              </a:ext>
            </a:extLst>
          </p:cNvPr>
          <p:cNvSpPr txBox="1"/>
          <p:nvPr/>
        </p:nvSpPr>
        <p:spPr>
          <a:xfrm>
            <a:off x="11607275" y="7014101"/>
            <a:ext cx="305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 err="1">
                <a:solidFill>
                  <a:schemeClr val="tx1"/>
                </a:solidFill>
                <a:highlight>
                  <a:srgbClr val="FFD700"/>
                </a:highlight>
              </a:rPr>
              <a:t>Alteromonadaceae</a:t>
            </a:r>
            <a:endParaRPr lang="en-US" sz="1800" b="1" dirty="0">
              <a:solidFill>
                <a:schemeClr val="tx1"/>
              </a:solidFill>
              <a:highlight>
                <a:srgbClr val="FFD700"/>
              </a:highlight>
            </a:endParaRP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98290CDC-19A1-2097-5748-9A608D5D0C37}"/>
              </a:ext>
            </a:extLst>
          </p:cNvPr>
          <p:cNvSpPr/>
          <p:nvPr/>
        </p:nvSpPr>
        <p:spPr>
          <a:xfrm rot="10800000">
            <a:off x="15665732" y="6919131"/>
            <a:ext cx="350520" cy="502920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92E3D098-FDBF-4356-B836-DD6B87000F28}"/>
              </a:ext>
            </a:extLst>
          </p:cNvPr>
          <p:cNvSpPr/>
          <p:nvPr/>
        </p:nvSpPr>
        <p:spPr>
          <a:xfrm rot="10800000">
            <a:off x="18286659" y="6395680"/>
            <a:ext cx="350520" cy="502920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DDE61CA6-0C09-2F9D-F3B0-4ED04770F4C6}"/>
              </a:ext>
            </a:extLst>
          </p:cNvPr>
          <p:cNvSpPr/>
          <p:nvPr/>
        </p:nvSpPr>
        <p:spPr>
          <a:xfrm rot="10800000">
            <a:off x="17926725" y="8397543"/>
            <a:ext cx="350520" cy="502920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D7AA161-83C1-A0F0-F45C-0DB98836E3CC}"/>
              </a:ext>
            </a:extLst>
          </p:cNvPr>
          <p:cNvSpPr/>
          <p:nvPr/>
        </p:nvSpPr>
        <p:spPr>
          <a:xfrm>
            <a:off x="16367539" y="6952915"/>
            <a:ext cx="484065" cy="420084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6CD853-911C-D8F0-6B98-CEBE3A560A7F}"/>
              </a:ext>
            </a:extLst>
          </p:cNvPr>
          <p:cNvSpPr/>
          <p:nvPr/>
        </p:nvSpPr>
        <p:spPr>
          <a:xfrm rot="20891455">
            <a:off x="3505359" y="9080760"/>
            <a:ext cx="93959" cy="148746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A line of colorful squares&#10;&#10;Description automatically generated">
            <a:extLst>
              <a:ext uri="{FF2B5EF4-FFF2-40B4-BE49-F238E27FC236}">
                <a16:creationId xmlns:a16="http://schemas.microsoft.com/office/drawing/2014/main" id="{89ADBE3B-343C-B9BD-8FCC-56FCC1706C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8" t="43923" r="28854" b="39349"/>
          <a:stretch/>
        </p:blipFill>
        <p:spPr>
          <a:xfrm>
            <a:off x="18397" y="-26733"/>
            <a:ext cx="27083403" cy="2363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AF986F-72F3-9408-F2AF-29396BED6ECB}"/>
              </a:ext>
            </a:extLst>
          </p:cNvPr>
          <p:cNvSpPr txBox="1"/>
          <p:nvPr/>
        </p:nvSpPr>
        <p:spPr>
          <a:xfrm rot="5400000" flipV="1">
            <a:off x="67356" y="19473151"/>
            <a:ext cx="364823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aa-ET" sz="3600" dirty="0">
                <a:solidFill>
                  <a:schemeClr val="accent6">
                    <a:lumMod val="50000"/>
                  </a:schemeClr>
                </a:solidFill>
              </a:rPr>
              <a:t>Symbiodiniacceae Concentration in Coral Tissue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5866D7-0150-3648-D725-3C282F9528D0}"/>
              </a:ext>
            </a:extLst>
          </p:cNvPr>
          <p:cNvCxnSpPr>
            <a:cxnSpLocks/>
          </p:cNvCxnSpPr>
          <p:nvPr/>
        </p:nvCxnSpPr>
        <p:spPr>
          <a:xfrm>
            <a:off x="4195610" y="17979227"/>
            <a:ext cx="2529582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CEBC886-D2BB-0712-5697-62132DC2D6B2}"/>
              </a:ext>
            </a:extLst>
          </p:cNvPr>
          <p:cNvCxnSpPr>
            <a:cxnSpLocks/>
          </p:cNvCxnSpPr>
          <p:nvPr/>
        </p:nvCxnSpPr>
        <p:spPr>
          <a:xfrm>
            <a:off x="6730262" y="17987248"/>
            <a:ext cx="8196917" cy="4930911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4B591C2-3316-1578-4CA1-8B2C2CB6CCA4}"/>
              </a:ext>
            </a:extLst>
          </p:cNvPr>
          <p:cNvCxnSpPr>
            <a:cxnSpLocks/>
          </p:cNvCxnSpPr>
          <p:nvPr/>
        </p:nvCxnSpPr>
        <p:spPr>
          <a:xfrm flipH="1">
            <a:off x="14927179" y="22924548"/>
            <a:ext cx="6874042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9D3F1D4-DE1C-54A4-DED8-0509B4FC3087}"/>
              </a:ext>
            </a:extLst>
          </p:cNvPr>
          <p:cNvCxnSpPr>
            <a:cxnSpLocks/>
          </p:cNvCxnSpPr>
          <p:nvPr/>
        </p:nvCxnSpPr>
        <p:spPr>
          <a:xfrm flipH="1">
            <a:off x="21753095" y="19018295"/>
            <a:ext cx="3537284" cy="392229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9A30D6B-A281-7FCF-EBD6-839432A1AB19}"/>
              </a:ext>
            </a:extLst>
          </p:cNvPr>
          <p:cNvGrpSpPr/>
          <p:nvPr/>
        </p:nvGrpSpPr>
        <p:grpSpPr>
          <a:xfrm>
            <a:off x="21477443" y="13788291"/>
            <a:ext cx="4737974" cy="2171943"/>
            <a:chOff x="14899525" y="26187314"/>
            <a:chExt cx="6311652" cy="34417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0B64F4A-C5E8-512C-12B5-B1594F54D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89493" y="26448840"/>
              <a:ext cx="1921684" cy="29186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AC08FF2-DF4D-3F20-0F24-D8AD29653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028231" y="26187314"/>
              <a:ext cx="2247900" cy="34417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E83B140-2282-7306-B88D-A6105DED4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899525" y="26219064"/>
              <a:ext cx="2095500" cy="33782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36EC0EA-B680-A29E-19E6-B63A32A1B073}"/>
              </a:ext>
            </a:extLst>
          </p:cNvPr>
          <p:cNvGrpSpPr/>
          <p:nvPr/>
        </p:nvGrpSpPr>
        <p:grpSpPr>
          <a:xfrm>
            <a:off x="14741866" y="13744028"/>
            <a:ext cx="4737974" cy="2171943"/>
            <a:chOff x="14899525" y="26187314"/>
            <a:chExt cx="6311652" cy="3441700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71B35B93-F830-1CDE-FB07-9B1AC4184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89493" y="26448840"/>
              <a:ext cx="1921684" cy="2918648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272BCFC-1DD7-01A2-9081-773CF362E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028231" y="26187314"/>
              <a:ext cx="2247900" cy="34417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8A2C236D-7EC6-3C96-CC34-5848114E9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899525" y="26219064"/>
              <a:ext cx="2095500" cy="33782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9C90817-9544-0FFF-B558-8B4A482FC470}"/>
              </a:ext>
            </a:extLst>
          </p:cNvPr>
          <p:cNvGrpSpPr/>
          <p:nvPr/>
        </p:nvGrpSpPr>
        <p:grpSpPr>
          <a:xfrm>
            <a:off x="1248832" y="13871980"/>
            <a:ext cx="4703603" cy="2503454"/>
            <a:chOff x="4501523" y="23428677"/>
            <a:chExt cx="5557239" cy="2957795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54573659-0BF6-A7F2-0AF3-114931947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01523" y="23428677"/>
              <a:ext cx="1895329" cy="2957795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74CBDE3C-233D-4621-0C95-028189CF5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2445"/>
            <a:stretch/>
          </p:blipFill>
          <p:spPr>
            <a:xfrm>
              <a:off x="6575028" y="23428677"/>
              <a:ext cx="2324100" cy="2957795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B40A775-F826-620E-7A11-15FDA841B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018322" y="23563715"/>
              <a:ext cx="1040440" cy="2687718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42188D2-629C-3510-E8B1-CA49F666D15F}"/>
              </a:ext>
            </a:extLst>
          </p:cNvPr>
          <p:cNvGrpSpPr/>
          <p:nvPr/>
        </p:nvGrpSpPr>
        <p:grpSpPr>
          <a:xfrm>
            <a:off x="7897307" y="13957385"/>
            <a:ext cx="4703603" cy="2503454"/>
            <a:chOff x="4501523" y="23428677"/>
            <a:chExt cx="5557239" cy="2957795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5C1D7F52-2F83-F47C-D5DD-BF1CF6697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01523" y="23428677"/>
              <a:ext cx="1895329" cy="2957795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B962EBD1-5CD7-0531-398D-6E5F8C67F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2445"/>
            <a:stretch/>
          </p:blipFill>
          <p:spPr>
            <a:xfrm>
              <a:off x="6575028" y="23428677"/>
              <a:ext cx="2324100" cy="2957795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A1681C7A-EE3A-9BCF-B5FE-7BF415DCC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018322" y="23563715"/>
              <a:ext cx="1040440" cy="2687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473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5504</TotalTime>
  <Words>47</Words>
  <Application>Microsoft Office PowerPoint</Application>
  <PresentationFormat>Custom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Wesley Sparagon</dc:creator>
  <cp:lastModifiedBy>Wesley Sparagon</cp:lastModifiedBy>
  <cp:revision>37</cp:revision>
  <dcterms:created xsi:type="dcterms:W3CDTF">2022-11-09T20:59:53Z</dcterms:created>
  <dcterms:modified xsi:type="dcterms:W3CDTF">2024-01-11T01:35:28Z</dcterms:modified>
</cp:coreProperties>
</file>